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39" r:id="rId2"/>
    <p:sldId id="271" r:id="rId3"/>
    <p:sldId id="332" r:id="rId4"/>
    <p:sldId id="314" r:id="rId5"/>
    <p:sldId id="341" r:id="rId6"/>
    <p:sldId id="316" r:id="rId7"/>
    <p:sldId id="300" r:id="rId8"/>
    <p:sldId id="322" r:id="rId9"/>
    <p:sldId id="325" r:id="rId10"/>
    <p:sldId id="330" r:id="rId11"/>
    <p:sldId id="326" r:id="rId12"/>
    <p:sldId id="334" r:id="rId13"/>
    <p:sldId id="323" r:id="rId14"/>
    <p:sldId id="296" r:id="rId15"/>
    <p:sldId id="267" r:id="rId16"/>
    <p:sldId id="337" r:id="rId17"/>
    <p:sldId id="336" r:id="rId18"/>
    <p:sldId id="318" r:id="rId19"/>
    <p:sldId id="319" r:id="rId20"/>
    <p:sldId id="269" r:id="rId21"/>
    <p:sldId id="320" r:id="rId22"/>
    <p:sldId id="342" r:id="rId23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85" autoAdjust="0"/>
  </p:normalViewPr>
  <p:slideViewPr>
    <p:cSldViewPr>
      <p:cViewPr varScale="1">
        <p:scale>
          <a:sx n="66" d="100"/>
          <a:sy n="66" d="100"/>
        </p:scale>
        <p:origin x="-1128" y="-10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0F0D6-8929-4DDB-A738-A53E2B077387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851DB-B7E7-4167-B07F-77BC77211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04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শ্রদ্ধেয়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শিক্ষকমন্ডলী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উপস্থাপনের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পুর্বে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মূল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বইয়ের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পড়ে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নিলে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ভাল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</a:t>
            </a:r>
            <a:r>
              <a:rPr lang="en-US" baseline="0" dirty="0" smtClean="0"/>
              <a:t>।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51DB-B7E7-4167-B07F-77BC772113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44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গুরুত্বপূর্ণ</a:t>
            </a:r>
            <a:r>
              <a:rPr lang="en-US" dirty="0" smtClean="0"/>
              <a:t> </a:t>
            </a:r>
            <a:r>
              <a:rPr lang="en-US" dirty="0" err="1" smtClean="0"/>
              <a:t>স্থাপনায়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নিরাপত্তার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জন্য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কোন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যন্ত্র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ব্যবহার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</a:t>
            </a:r>
            <a:r>
              <a:rPr lang="en-US" baseline="0" dirty="0" smtClean="0"/>
              <a:t> 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51DB-B7E7-4167-B07F-77BC772113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58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চলমান</a:t>
            </a:r>
            <a:r>
              <a:rPr lang="en-US" dirty="0" smtClean="0"/>
              <a:t> </a:t>
            </a:r>
            <a:r>
              <a:rPr lang="en-US" dirty="0" err="1" smtClean="0"/>
              <a:t>ছবি</a:t>
            </a:r>
            <a:r>
              <a:rPr lang="en-US" dirty="0" smtClean="0"/>
              <a:t> </a:t>
            </a:r>
            <a:r>
              <a:rPr lang="en-US" dirty="0" err="1" smtClean="0"/>
              <a:t>বা</a:t>
            </a:r>
            <a:r>
              <a:rPr lang="en-US" dirty="0" smtClean="0"/>
              <a:t> </a:t>
            </a:r>
            <a:r>
              <a:rPr lang="en-US" dirty="0" err="1" smtClean="0"/>
              <a:t>ভিডিও</a:t>
            </a:r>
            <a:r>
              <a:rPr lang="en-US" dirty="0" smtClean="0"/>
              <a:t> </a:t>
            </a:r>
            <a:r>
              <a:rPr lang="en-US" dirty="0" err="1" smtClean="0"/>
              <a:t>কোন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যন্ত্রের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আদান</a:t>
            </a:r>
            <a:r>
              <a:rPr lang="en-US" baseline="0" dirty="0" smtClean="0"/>
              <a:t> –</a:t>
            </a:r>
            <a:r>
              <a:rPr lang="en-US" baseline="0" dirty="0" err="1" smtClean="0"/>
              <a:t>প্রদান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যায়</a:t>
            </a:r>
            <a:r>
              <a:rPr lang="en-US" baseline="0" dirty="0" smtClean="0"/>
              <a:t>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51DB-B7E7-4167-B07F-77BC772113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68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ইন্টারনেট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ব্যবহার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নিজের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চলমান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দূরবর্তী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অন্য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কোনো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স্থানে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যায়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ইন্টারনেট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চ্যাটিং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ইন্টারনেটের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আলাপচারিতা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যায়</a:t>
            </a:r>
            <a:r>
              <a:rPr lang="en-US" baseline="0" dirty="0" smtClean="0"/>
              <a:t>,  </a:t>
            </a:r>
            <a:r>
              <a:rPr lang="en-US" baseline="0" dirty="0" err="1" smtClean="0"/>
              <a:t>ভিডিও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আদান-প্রদান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যায়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বাসা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বাড়ির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নিরাপত্তায়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ব্যবহার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যায়</a:t>
            </a:r>
            <a:r>
              <a:rPr lang="en-US" baseline="0" dirty="0" smtClean="0"/>
              <a:t>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51DB-B7E7-4167-B07F-77BC772113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21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ছবি</a:t>
            </a:r>
            <a:r>
              <a:rPr lang="en-US" dirty="0" smtClean="0"/>
              <a:t> </a:t>
            </a:r>
            <a:r>
              <a:rPr lang="en-US" dirty="0" err="1" smtClean="0"/>
              <a:t>দুটির</a:t>
            </a:r>
            <a:r>
              <a:rPr lang="en-US" dirty="0" smtClean="0"/>
              <a:t> </a:t>
            </a:r>
            <a:r>
              <a:rPr lang="en-US" dirty="0" err="1" smtClean="0"/>
              <a:t>নাম</a:t>
            </a:r>
            <a:r>
              <a:rPr lang="en-US" dirty="0" smtClean="0"/>
              <a:t> </a:t>
            </a:r>
            <a:r>
              <a:rPr lang="en-US" dirty="0" err="1" smtClean="0"/>
              <a:t>কী</a:t>
            </a:r>
            <a:r>
              <a:rPr lang="en-US" dirty="0" smtClean="0"/>
              <a:t> ? </a:t>
            </a:r>
            <a:r>
              <a:rPr lang="en-US" dirty="0" err="1" smtClean="0"/>
              <a:t>স্ক্যানার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যায়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51DB-B7E7-4167-B07F-77BC772113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97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বৃত্ত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ভরাট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শীটের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পার্শ্বের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মেশিনটির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ওএমআর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মেশিনটি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ধরনের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যায়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তোমরা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বলতে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পারবে</a:t>
            </a:r>
            <a:r>
              <a:rPr lang="en-US" baseline="0" dirty="0" smtClean="0"/>
              <a:t>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51DB-B7E7-4167-B07F-77BC772113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9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পাঠ্য</a:t>
            </a:r>
            <a:r>
              <a:rPr lang="en-US" dirty="0" smtClean="0"/>
              <a:t> </a:t>
            </a:r>
            <a:r>
              <a:rPr lang="en-US" dirty="0" err="1" smtClean="0"/>
              <a:t>বইয়ের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দলগত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দেওয়া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হলো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51DB-B7E7-4167-B07F-77BC772113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79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ছবি</a:t>
            </a:r>
            <a:r>
              <a:rPr lang="en-US" dirty="0" smtClean="0"/>
              <a:t> </a:t>
            </a:r>
            <a:r>
              <a:rPr lang="en-US" dirty="0" err="1" smtClean="0"/>
              <a:t>দেখানোর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উত্তরগুলো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দেখালে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ভাল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হবে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51DB-B7E7-4167-B07F-77BC772113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53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pc="0" dirty="0" err="1" smtClean="0">
                <a:latin typeface="NikoshBAN" pitchFamily="2" charset="0"/>
                <a:cs typeface="NikoshBAN" pitchFamily="2" charset="0"/>
              </a:rPr>
              <a:t>মূল্যায়নের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প্রশ্নে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ট্রিগার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অপশনে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জানা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pc="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88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pc="0" dirty="0" err="1" smtClean="0">
                <a:latin typeface="NikoshBAN" pitchFamily="2" charset="0"/>
                <a:cs typeface="NikoshBAN" pitchFamily="2" charset="0"/>
              </a:rPr>
              <a:t>মূল্যায়নের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প্রশ্নে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ট্রিগার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অপশনে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জানা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pc="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88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এখানে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ট্রিগারের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ব্যবহার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।  </a:t>
            </a:r>
            <a:r>
              <a:rPr lang="en-US" baseline="0" dirty="0" err="1" smtClean="0"/>
              <a:t>ট্রিগারগুলো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করবে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8BD5-22B2-4142-A1E5-DC961F2E5D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3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যে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কোন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সংশ্লিষ্ট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কোন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স্বাগত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জানানো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51DB-B7E7-4167-B07F-77BC772113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619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ছাত্র</a:t>
            </a:r>
            <a:r>
              <a:rPr lang="en-US" dirty="0" smtClean="0"/>
              <a:t>/</a:t>
            </a:r>
            <a:r>
              <a:rPr lang="en-US" dirty="0" err="1" smtClean="0"/>
              <a:t>ছাত্রীরা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খাতায়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বাড়ির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লিখছে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শ্রদ্ধেয়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শিক্ষকমন্ডলী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পর্যবেক্ষণ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করবেন</a:t>
            </a:r>
            <a:r>
              <a:rPr lang="en-US" baseline="0" dirty="0" smtClean="0"/>
              <a:t>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51DB-B7E7-4167-B07F-77BC772113C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89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এই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হাইড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রাখা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আবার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ইচ্ছে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করলে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দেখাতেও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পারেন</a:t>
            </a:r>
            <a:r>
              <a:rPr lang="en-US" baseline="0" dirty="0" smtClean="0"/>
              <a:t>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51DB-B7E7-4167-B07F-77BC772113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67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ট্রিগার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ব্যবহার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। </a:t>
            </a:r>
            <a:r>
              <a:rPr lang="en-US" baseline="0" dirty="0" err="1" smtClean="0"/>
              <a:t>ডিজিটাল</a:t>
            </a:r>
            <a:r>
              <a:rPr lang="en-US" dirty="0" smtClean="0"/>
              <a:t> </a:t>
            </a:r>
            <a:r>
              <a:rPr lang="en-US" dirty="0" err="1" smtClean="0"/>
              <a:t>ক্যামেরায়</a:t>
            </a:r>
            <a:r>
              <a:rPr lang="en-US" dirty="0" smtClean="0"/>
              <a:t> </a:t>
            </a:r>
            <a:r>
              <a:rPr lang="en-US" dirty="0" err="1" smtClean="0"/>
              <a:t>ক্লিক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প্রশ্ন-উত্তরের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ঘোষণা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পাঠের</a:t>
            </a:r>
            <a:r>
              <a:rPr lang="en-US" dirty="0" smtClean="0"/>
              <a:t> </a:t>
            </a:r>
            <a:r>
              <a:rPr lang="en-US" dirty="0" err="1" smtClean="0"/>
              <a:t>শিরোনাম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বোর্ডে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লিখে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51DB-B7E7-4167-B07F-77BC772113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92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উপস্থাপনের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সময়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হাইড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রাখা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51DB-B7E7-4167-B07F-77BC772113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52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দুটির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?  </a:t>
            </a:r>
            <a:r>
              <a:rPr lang="en-US" baseline="0" dirty="0" err="1" smtClean="0"/>
              <a:t>ডিজিটাল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ক্যামেরা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51DB-B7E7-4167-B07F-77BC772113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87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দুটির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এটি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যায়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51DB-B7E7-4167-B07F-77BC772113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76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দূরে</a:t>
            </a:r>
            <a:r>
              <a:rPr lang="en-US" dirty="0" smtClean="0"/>
              <a:t> </a:t>
            </a:r>
            <a:r>
              <a:rPr lang="en-US" dirty="0" err="1" smtClean="0"/>
              <a:t>বসে</a:t>
            </a:r>
            <a:r>
              <a:rPr lang="en-US" dirty="0" smtClean="0"/>
              <a:t> </a:t>
            </a:r>
            <a:r>
              <a:rPr lang="en-US" dirty="0" err="1" smtClean="0"/>
              <a:t>পারস্পারিক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আলোচনায়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ব্যবহার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</a:t>
            </a:r>
            <a:r>
              <a:rPr lang="en-US" baseline="0" dirty="0" smtClean="0"/>
              <a:t>?  </a:t>
            </a:r>
            <a:r>
              <a:rPr lang="en-US" baseline="0" dirty="0" err="1" smtClean="0"/>
              <a:t>ভিডিও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আলোচনায়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আমরা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ব্যবহার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করি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851DB-B7E7-4167-B07F-77BC772113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2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" y="6324602"/>
            <a:ext cx="256032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93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987552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" y="6324602"/>
            <a:ext cx="256032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51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40"/>
            <a:ext cx="246888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40"/>
            <a:ext cx="722376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" y="6324602"/>
            <a:ext cx="256032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26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54244" y="46494"/>
            <a:ext cx="10847261" cy="6783090"/>
          </a:xfrm>
          <a:prstGeom prst="rect">
            <a:avLst/>
          </a:prstGeom>
          <a:ln w="1270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99930" y="138192"/>
            <a:ext cx="10572941" cy="6582906"/>
          </a:xfrm>
          <a:prstGeom prst="rect">
            <a:avLst/>
          </a:prstGeom>
          <a:ln>
            <a:solidFill>
              <a:srgbClr val="00206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1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987552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" y="6324602"/>
            <a:ext cx="256032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07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406902"/>
            <a:ext cx="932688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2906713"/>
            <a:ext cx="932688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" y="6324602"/>
            <a:ext cx="256032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23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987552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2"/>
            <a:ext cx="484632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2"/>
            <a:ext cx="484632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8640" y="6324602"/>
            <a:ext cx="256032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5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987552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48640" y="6324602"/>
            <a:ext cx="256032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76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987552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8640" y="6324602"/>
            <a:ext cx="256032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05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73052"/>
            <a:ext cx="613410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8640" y="6324602"/>
            <a:ext cx="256032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19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5" y="4800600"/>
            <a:ext cx="658368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5" y="612775"/>
            <a:ext cx="658368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5" y="5367338"/>
            <a:ext cx="658368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8640" y="6324602"/>
            <a:ext cx="2560320" cy="365125"/>
          </a:xfrm>
          <a:prstGeom prst="rect">
            <a:avLst/>
          </a:prstGeom>
        </p:spPr>
        <p:txBody>
          <a:bodyPr/>
          <a:lstStyle/>
          <a:p>
            <a:fld id="{AE8F5A32-EC76-4D46-8D83-F4AC450A16E8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/>
          <a:lstStyle/>
          <a:p>
            <a:fld id="{F8FC46EA-EE93-4466-BDFE-C09F05105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28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4244" y="46494"/>
            <a:ext cx="10847261" cy="6783090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  <a:ln w="127000">
            <a:solidFill>
              <a:schemeClr val="accent1"/>
            </a:solidFill>
            <a:prstDash val="sysDot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blipFill>
                <a:blip r:embed="rId14"/>
                <a:tile tx="0" ty="0" sx="100000" sy="100000" flip="none" algn="tl"/>
              </a:blip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81332" y="136902"/>
            <a:ext cx="10572941" cy="658290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  <a:prstDash val="sysDash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jpg"/><Relationship Id="rId5" Type="http://schemas.openxmlformats.org/officeDocument/2006/relationships/image" Target="../media/image27.w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12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6.jpg"/><Relationship Id="rId4" Type="http://schemas.openxmlformats.org/officeDocument/2006/relationships/image" Target="../media/image14.jpg"/><Relationship Id="rId9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julfikerali11@mail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gif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Callout 3"/>
          <p:cNvSpPr/>
          <p:nvPr/>
        </p:nvSpPr>
        <p:spPr>
          <a:xfrm>
            <a:off x="1066801" y="642937"/>
            <a:ext cx="8686799" cy="1414463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স্লাইডটি</a:t>
            </a:r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সন্মানিত</a:t>
            </a:r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শিক্ষকবৃন্দের</a:t>
            </a:r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 smtClean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endParaRPr lang="en-US" sz="2800" b="1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2461" y="2224599"/>
            <a:ext cx="9555479" cy="376952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স্লাইডটি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হাইড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রাখা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ণি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কক্ষে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উপস্থাপনের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প্রয়োজনীয়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নির্দেশনা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প্রতিটি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স্লাইডের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অর্থা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ৎ 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Slide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note 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সংযোজন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আশা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করি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সম্মানিত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শিক্ষকগণ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উপস্থাপনের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পূর্বে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উল্লেখিত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Note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নিবেন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এছাড়াও শিক্ষক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গণ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প্রয়োজনবোধে তার নিজস্ব কৌশল প্রয়োগ করতে পারবে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75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82905"/>
            <a:ext cx="4900295" cy="3827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2" y="1599055"/>
            <a:ext cx="4775198" cy="3780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649756" y="159603"/>
            <a:ext cx="3263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n w="17780" cmpd="sng">
                  <a:solidFill>
                    <a:srgbClr val="00B0F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ওয়েব</a:t>
            </a:r>
            <a:r>
              <a:rPr lang="en-US" sz="4800" b="1" dirty="0" smtClean="0">
                <a:ln w="17780" cmpd="sng">
                  <a:solidFill>
                    <a:srgbClr val="00B0F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 w="17780" cmpd="sng">
                  <a:solidFill>
                    <a:srgbClr val="00B0F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ক্যাম</a:t>
            </a:r>
            <a:r>
              <a:rPr lang="en-US" sz="4800" b="1" dirty="0" smtClean="0">
                <a:ln w="17780" cmpd="sng">
                  <a:solidFill>
                    <a:srgbClr val="00B0F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800" b="1" dirty="0">
              <a:ln w="17780" cmpd="sng">
                <a:solidFill>
                  <a:srgbClr val="00B0F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546" y="5501640"/>
            <a:ext cx="102415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সরকারি-বেসরকারি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প্রতিষ্ঠান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বাসা-বাড়িতে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নিরাপত্তার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ওয়েব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ক্যামেরা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 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6203" y="1066800"/>
            <a:ext cx="10787742" cy="0"/>
          </a:xfrm>
          <a:prstGeom prst="line">
            <a:avLst/>
          </a:prstGeom>
          <a:ln w="127000" cmpd="dbl">
            <a:solidFill>
              <a:schemeClr val="tx1"/>
            </a:solidFill>
            <a:prstDash val="sys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21" y="2885340"/>
            <a:ext cx="304423" cy="238860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9400" y="2133600"/>
            <a:ext cx="236571" cy="216099"/>
          </a:xfrm>
          <a:prstGeom prst="rect">
            <a:avLst/>
          </a:prstGeom>
          <a:ln>
            <a:noFill/>
          </a:ln>
        </p:spPr>
      </p:pic>
      <p:sp>
        <p:nvSpPr>
          <p:cNvPr id="13" name="Oval 12"/>
          <p:cNvSpPr/>
          <p:nvPr/>
        </p:nvSpPr>
        <p:spPr>
          <a:xfrm>
            <a:off x="2768108" y="2785135"/>
            <a:ext cx="447039" cy="4007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noFill/>
              </a:ln>
            </a:endParaRPr>
          </a:p>
        </p:txBody>
      </p:sp>
      <p:sp>
        <p:nvSpPr>
          <p:cNvPr id="14" name="Oval 13"/>
          <p:cNvSpPr/>
          <p:nvPr/>
        </p:nvSpPr>
        <p:spPr>
          <a:xfrm>
            <a:off x="6536960" y="2042410"/>
            <a:ext cx="447039" cy="4007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noFill/>
              </a:ln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420" y="1615190"/>
            <a:ext cx="7467600" cy="379964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359503" y="2007294"/>
            <a:ext cx="447039" cy="4408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24201" y="152400"/>
            <a:ext cx="4343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ওয়েব</a:t>
            </a:r>
            <a:r>
              <a:rPr lang="en-US" sz="4800" b="1" dirty="0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ক্যাম</a:t>
            </a:r>
            <a:r>
              <a:rPr lang="en-US" sz="4800" b="1" dirty="0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sz="4800" b="1" dirty="0">
              <a:ln>
                <a:solidFill>
                  <a:srgbClr val="7030A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9544" y="5486400"/>
            <a:ext cx="8464056" cy="805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আদান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প্রদান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পারে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 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28"/>
          <a:stretch/>
        </p:blipFill>
        <p:spPr>
          <a:xfrm>
            <a:off x="1295400" y="1885445"/>
            <a:ext cx="3921372" cy="32199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04" y="1885444"/>
            <a:ext cx="4009296" cy="321995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6203" y="1143000"/>
            <a:ext cx="10787742" cy="0"/>
          </a:xfrm>
          <a:prstGeom prst="line">
            <a:avLst/>
          </a:prstGeom>
          <a:ln w="152400" cmpd="tri">
            <a:solidFill>
              <a:srgbClr val="00B0F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26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508337"/>
            <a:ext cx="424550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60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60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6000" b="1" spc="50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5980" y="5142510"/>
            <a:ext cx="997458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ওয়েব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ক্যামেরা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5400" b="1" spc="50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? </a:t>
            </a:r>
            <a:endParaRPr lang="en-US" sz="5400" b="1" spc="50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6203" y="1873770"/>
            <a:ext cx="10787742" cy="0"/>
          </a:xfrm>
          <a:prstGeom prst="line">
            <a:avLst/>
          </a:prstGeom>
          <a:ln w="1524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649" y="2151649"/>
            <a:ext cx="2801351" cy="280135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0800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03" y="1447800"/>
            <a:ext cx="3365137" cy="26289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124201" y="143935"/>
            <a:ext cx="4343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স্ক্যানার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6203" y="990600"/>
            <a:ext cx="10787742" cy="0"/>
          </a:xfrm>
          <a:prstGeom prst="line">
            <a:avLst/>
          </a:prstGeom>
          <a:ln w="152400" cmpd="tri"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3018036"/>
              </p:ext>
            </p:extLst>
          </p:nvPr>
        </p:nvGraphicFramePr>
        <p:xfrm>
          <a:off x="4164361" y="3641444"/>
          <a:ext cx="2617439" cy="1844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5" name="Packager Shell Object" showAsIcon="1" r:id="rId5" imgW="914400" imgH="771480" progId="Package">
                  <p:embed/>
                </p:oleObj>
              </mc:Choice>
              <mc:Fallback>
                <p:oleObj name="Packager Shell Object" showAsIcon="1" r:id="rId5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64361" y="3641444"/>
                        <a:ext cx="2617439" cy="18449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73728" y="5200471"/>
            <a:ext cx="921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effectLst/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3600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/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600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/>
                <a:latin typeface="NikoshBAN" pitchFamily="2" charset="0"/>
                <a:cs typeface="NikoshBAN" pitchFamily="2" charset="0"/>
              </a:rPr>
              <a:t>প্রকার</a:t>
            </a:r>
            <a:r>
              <a:rPr lang="en-US" sz="3600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/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3600" dirty="0" smtClean="0">
                <a:effectLst/>
                <a:latin typeface="NikoshBAN" pitchFamily="2" charset="0"/>
                <a:cs typeface="NikoshBAN" pitchFamily="2" charset="0"/>
              </a:rPr>
              <a:t>, </a:t>
            </a:r>
            <a:r>
              <a:rPr lang="en-US" sz="3600" dirty="0" err="1" smtClean="0">
                <a:effectLst/>
                <a:latin typeface="NikoshBAN" pitchFamily="2" charset="0"/>
                <a:cs typeface="NikoshBAN" pitchFamily="2" charset="0"/>
              </a:rPr>
              <a:t>মুদ্রিত</a:t>
            </a:r>
            <a:r>
              <a:rPr lang="en-US" sz="3600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/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600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/>
                <a:latin typeface="NikoshBAN" pitchFamily="2" charset="0"/>
                <a:cs typeface="NikoshBAN" pitchFamily="2" charset="0"/>
              </a:rPr>
              <a:t>হাতে</a:t>
            </a:r>
            <a:r>
              <a:rPr lang="en-US" sz="3600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/>
                <a:latin typeface="NikoshBAN" pitchFamily="2" charset="0"/>
                <a:cs typeface="NikoshBAN" pitchFamily="2" charset="0"/>
              </a:rPr>
              <a:t>লেখা</a:t>
            </a:r>
            <a:r>
              <a:rPr lang="en-US" sz="3600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/>
                <a:latin typeface="NikoshBAN" pitchFamily="2" charset="0"/>
                <a:cs typeface="NikoshBAN" pitchFamily="2" charset="0"/>
              </a:rPr>
              <a:t>কোনো</a:t>
            </a:r>
            <a:r>
              <a:rPr lang="en-US" sz="3600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/>
                <a:latin typeface="NikoshBAN" pitchFamily="2" charset="0"/>
                <a:cs typeface="NikoshBAN" pitchFamily="2" charset="0"/>
              </a:rPr>
              <a:t>ডকুমেন্ট</a:t>
            </a:r>
            <a:r>
              <a:rPr lang="en-US" sz="3600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/>
                <a:latin typeface="NikoshBAN" pitchFamily="2" charset="0"/>
                <a:cs typeface="NikoshBAN" pitchFamily="2" charset="0"/>
              </a:rPr>
              <a:t>অথবা</a:t>
            </a:r>
            <a:r>
              <a:rPr lang="en-US" sz="3600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/>
                <a:latin typeface="NikoshBAN" pitchFamily="2" charset="0"/>
                <a:cs typeface="NikoshBAN" pitchFamily="2" charset="0"/>
              </a:rPr>
              <a:t>কোনো</a:t>
            </a:r>
            <a:r>
              <a:rPr lang="en-US" sz="3600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/>
                <a:latin typeface="NikoshBAN" pitchFamily="2" charset="0"/>
                <a:cs typeface="NikoshBAN" pitchFamily="2" charset="0"/>
              </a:rPr>
              <a:t>বস্তুর</a:t>
            </a:r>
            <a:r>
              <a:rPr lang="en-US" sz="3600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/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3600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/>
                <a:latin typeface="NikoshBAN" pitchFamily="2" charset="0"/>
                <a:cs typeface="NikoshBAN" pitchFamily="2" charset="0"/>
              </a:rPr>
              <a:t>প্রতিলিপি</a:t>
            </a:r>
            <a:r>
              <a:rPr lang="en-US" sz="3600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/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3600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/>
                <a:latin typeface="NikoshBAN" pitchFamily="2" charset="0"/>
                <a:cs typeface="NikoshBAN" pitchFamily="2" charset="0"/>
              </a:rPr>
              <a:t>করার</a:t>
            </a:r>
            <a:r>
              <a:rPr lang="en-US" sz="3600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/>
                <a:latin typeface="NikoshBAN" pitchFamily="2" charset="0"/>
                <a:cs typeface="NikoshBAN" pitchFamily="2" charset="0"/>
              </a:rPr>
              <a:t>যন্ত্রের</a:t>
            </a:r>
            <a:r>
              <a:rPr lang="en-US" sz="3600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/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3600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/>
                <a:latin typeface="NikoshBAN" pitchFamily="2" charset="0"/>
                <a:cs typeface="NikoshBAN" pitchFamily="2" charset="0"/>
              </a:rPr>
              <a:t>স্ক্যানার</a:t>
            </a:r>
            <a:r>
              <a:rPr lang="en-US" sz="3600" dirty="0" smtClean="0">
                <a:effectLst/>
                <a:latin typeface="NikoshBAN" pitchFamily="2" charset="0"/>
                <a:cs typeface="NikoshBAN" pitchFamily="2" charset="0"/>
              </a:rPr>
              <a:t>। </a:t>
            </a:r>
            <a:endParaRPr lang="en-US" sz="3600" dirty="0">
              <a:effectLst/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40" y="1447800"/>
            <a:ext cx="3382360" cy="26152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276601" y="1836003"/>
            <a:ext cx="4343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দেখি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40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2600" y="129421"/>
            <a:ext cx="296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ওএমআর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6203" y="990600"/>
            <a:ext cx="10787742" cy="0"/>
          </a:xfrm>
          <a:prstGeom prst="line">
            <a:avLst/>
          </a:prstGeom>
          <a:ln w="101600" cmpd="sng">
            <a:solidFill>
              <a:schemeClr val="tx1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129185"/>
              </p:ext>
            </p:extLst>
          </p:nvPr>
        </p:nvGraphicFramePr>
        <p:xfrm>
          <a:off x="4665133" y="3352800"/>
          <a:ext cx="2040467" cy="1721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2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65133" y="3352800"/>
                        <a:ext cx="2040467" cy="1721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86400" y="5188803"/>
            <a:ext cx="296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n>
                  <a:solidFill>
                    <a:srgbClr val="00B0F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ওএমআর</a:t>
            </a:r>
            <a:r>
              <a:rPr lang="en-US" sz="4800" b="1" dirty="0" smtClean="0">
                <a:ln>
                  <a:solidFill>
                    <a:srgbClr val="00B0F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>
                  <a:solidFill>
                    <a:srgbClr val="00B0F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সীট</a:t>
            </a:r>
            <a:r>
              <a:rPr lang="en-US" sz="4800" b="1" dirty="0" smtClean="0">
                <a:ln>
                  <a:solidFill>
                    <a:srgbClr val="00B0F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endParaRPr lang="en-US" sz="4800" b="1" dirty="0">
              <a:ln>
                <a:solidFill>
                  <a:srgbClr val="00B0F0"/>
                </a:solidFill>
              </a:ln>
              <a:solidFill>
                <a:sysClr val="windowText" lastClr="000000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3600" y="5036403"/>
            <a:ext cx="296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n>
                  <a:solidFill>
                    <a:srgbClr val="00B0F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ওএমআর</a:t>
            </a:r>
            <a:r>
              <a:rPr lang="en-US" sz="4800" b="1" dirty="0" smtClean="0">
                <a:ln>
                  <a:solidFill>
                    <a:srgbClr val="00B0F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endParaRPr lang="en-US" sz="4800" b="1" dirty="0">
              <a:ln>
                <a:solidFill>
                  <a:srgbClr val="00B0F0"/>
                </a:solidFill>
              </a:ln>
              <a:solidFill>
                <a:sysClr val="windowText" lastClr="000000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2133600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4800" b="1" dirty="0" smtClean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800" b="1" dirty="0" smtClean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4800" b="1" dirty="0" smtClean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দেখি</a:t>
            </a:r>
            <a:r>
              <a:rPr lang="en-US" sz="4800" b="1" dirty="0" smtClean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800" b="1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0" t="9802" r="17545" b="7417"/>
          <a:stretch/>
        </p:blipFill>
        <p:spPr>
          <a:xfrm>
            <a:off x="6096000" y="1752599"/>
            <a:ext cx="3505200" cy="3200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t="6423" r="5509" b="7641"/>
          <a:stretch/>
        </p:blipFill>
        <p:spPr>
          <a:xfrm>
            <a:off x="2042160" y="1592578"/>
            <a:ext cx="2969624" cy="3520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520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  <p:bldP spid="9" grpId="0"/>
      <p:bldP spid="9" grpId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ular Callout 3"/>
          <p:cNvSpPr/>
          <p:nvPr/>
        </p:nvSpPr>
        <p:spPr>
          <a:xfrm>
            <a:off x="3581400" y="693088"/>
            <a:ext cx="3657600" cy="830915"/>
          </a:xfrm>
          <a:prstGeom prst="wedgeRectCallout">
            <a:avLst>
              <a:gd name="adj1" fmla="val -16126"/>
              <a:gd name="adj2" fmla="val 48675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err="1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দলগত</a:t>
            </a:r>
            <a:r>
              <a:rPr lang="en-US" sz="66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spc="50" dirty="0" err="1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6600" b="1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2529" y="2286000"/>
            <a:ext cx="10820400" cy="0"/>
          </a:xfrm>
          <a:prstGeom prst="line">
            <a:avLst/>
          </a:prstGeom>
          <a:ln w="127000" cap="rnd" cmpd="dbl">
            <a:solidFill>
              <a:schemeClr val="accent1">
                <a:shade val="95000"/>
                <a:satMod val="105000"/>
                <a:alpha val="85000"/>
              </a:schemeClr>
            </a:solidFill>
            <a:prstDash val="solid"/>
            <a:round/>
          </a:ln>
          <a:effectLst>
            <a:glow rad="190500">
              <a:schemeClr val="accent1">
                <a:alpha val="27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hevron 7"/>
          <p:cNvSpPr/>
          <p:nvPr/>
        </p:nvSpPr>
        <p:spPr>
          <a:xfrm>
            <a:off x="10150936" y="212271"/>
            <a:ext cx="669465" cy="19812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9601201" y="201387"/>
            <a:ext cx="669465" cy="19812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flipH="1">
            <a:off x="157843" y="201386"/>
            <a:ext cx="593272" cy="1998886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 flipH="1">
            <a:off x="625927" y="201387"/>
            <a:ext cx="593272" cy="19812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0659" y="3331329"/>
            <a:ext cx="10180868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এখানে</a:t>
            </a:r>
            <a:r>
              <a:rPr lang="en-US" sz="4000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উল্লেখ</a:t>
            </a:r>
            <a:r>
              <a:rPr lang="en-US" sz="4000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4000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হয়নি</a:t>
            </a:r>
            <a:r>
              <a:rPr lang="en-US" sz="4000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এমন</a:t>
            </a:r>
            <a:r>
              <a:rPr lang="en-US" sz="4000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কতকগুলো</a:t>
            </a:r>
            <a:r>
              <a:rPr lang="en-US" sz="4000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4000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যেগুলোর</a:t>
            </a:r>
            <a:r>
              <a:rPr lang="en-US" sz="4000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ক্যামেরা</a:t>
            </a:r>
            <a:r>
              <a:rPr lang="en-US" sz="4000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আছে</a:t>
            </a:r>
            <a:r>
              <a:rPr lang="en-US" sz="4000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সেগুলোর</a:t>
            </a:r>
            <a:r>
              <a:rPr lang="en-US" sz="4000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4000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লিখে</a:t>
            </a:r>
            <a:r>
              <a:rPr lang="en-US" sz="4000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উপস্থাপন</a:t>
            </a:r>
            <a:r>
              <a:rPr lang="en-US" sz="4000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spc="50" dirty="0" err="1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000" spc="50" dirty="0" smtClean="0">
                <a:ln w="11430">
                  <a:noFill/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bn-BD" sz="4000" spc="50" dirty="0">
              <a:ln w="11430">
                <a:noFill/>
              </a:ln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58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0363" y="464403"/>
            <a:ext cx="51806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effectLst/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48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/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48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/>
                <a:latin typeface="NikoshBAN" pitchFamily="2" charset="0"/>
                <a:cs typeface="NikoshBAN" pitchFamily="2" charset="0"/>
              </a:rPr>
              <a:t>মিলিয়ে</a:t>
            </a:r>
            <a:r>
              <a:rPr lang="en-US" sz="48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/>
                <a:latin typeface="NikoshBAN" pitchFamily="2" charset="0"/>
                <a:cs typeface="NikoshBAN" pitchFamily="2" charset="0"/>
              </a:rPr>
              <a:t>দেখি</a:t>
            </a:r>
            <a:r>
              <a:rPr lang="en-US" sz="48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endParaRPr lang="en-US" sz="4800" b="1" dirty="0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" t="12557" r="4371" b="12567"/>
          <a:stretch/>
        </p:blipFill>
        <p:spPr>
          <a:xfrm>
            <a:off x="509710" y="2057400"/>
            <a:ext cx="2819400" cy="23527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057400"/>
            <a:ext cx="3501358" cy="23527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127" y="2057400"/>
            <a:ext cx="2998473" cy="23527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657600" y="4596825"/>
            <a:ext cx="3501358" cy="5847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মোবাইল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ইন্টারনেট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endParaRPr lang="en-US" sz="32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9710" y="4596824"/>
            <a:ext cx="2819400" cy="5847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ক্যামেরা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পেন</a:t>
            </a:r>
            <a:endParaRPr lang="en-US" sz="32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17127" y="4596825"/>
            <a:ext cx="2998474" cy="5847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সিসিটিভি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ক্যামেরা</a:t>
            </a:r>
            <a:endParaRPr lang="en-US" sz="32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5326" y="5638800"/>
            <a:ext cx="2819400" cy="5847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এন্ডোসকপিয়ার</a:t>
            </a:r>
            <a:endParaRPr lang="en-US" sz="32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21740" y="5638799"/>
            <a:ext cx="4303059" cy="5847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চিকিৎসা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যন্ত্রাদিতে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ব্যবহৃত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ক্যামেরা</a:t>
            </a:r>
            <a:endParaRPr lang="en-US" sz="32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987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05879" y="2933498"/>
            <a:ext cx="3911863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প্রিন্টার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1784" y="1625973"/>
            <a:ext cx="8615958" cy="120032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তুমি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ছবির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প্রতিলিপি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চাও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 এ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ক্ষেত্রে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36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কম্পিউটারের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ডিভাইসটি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করবে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6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1782" y="2951446"/>
            <a:ext cx="4004497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প্লটার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>
            <a:hlinkClick r:id="" action="ppaction://noaction">
              <a:snd r:embed="rId3" name="applause.wav"/>
            </a:hlinkClick>
          </p:cNvPr>
          <p:cNvSpPr txBox="1"/>
          <p:nvPr/>
        </p:nvSpPr>
        <p:spPr>
          <a:xfrm>
            <a:off x="1101782" y="3606225"/>
            <a:ext cx="4004497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স্ক্যানার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05879" y="3606224"/>
            <a:ext cx="3911863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ওএমআর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Cross 18"/>
          <p:cNvSpPr/>
          <p:nvPr/>
        </p:nvSpPr>
        <p:spPr>
          <a:xfrm>
            <a:off x="2468774" y="381000"/>
            <a:ext cx="2941426" cy="676593"/>
          </a:xfrm>
          <a:prstGeom prst="plus">
            <a:avLst>
              <a:gd name="adj" fmla="val 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spc="-15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6600" b="1" spc="-15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92529" y="1371600"/>
            <a:ext cx="10820400" cy="0"/>
          </a:xfrm>
          <a:prstGeom prst="line">
            <a:avLst/>
          </a:prstGeom>
          <a:ln w="127000" cap="rnd" cmpd="dbl">
            <a:solidFill>
              <a:schemeClr val="accent1">
                <a:shade val="95000"/>
                <a:satMod val="105000"/>
                <a:alpha val="85000"/>
              </a:schemeClr>
            </a:solidFill>
            <a:prstDash val="solid"/>
            <a:round/>
          </a:ln>
          <a:effectLst>
            <a:glow rad="190500">
              <a:schemeClr val="accent1">
                <a:alpha val="27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hlinkClick r:id="" action="ppaction://noaction">
              <a:snd r:embed="rId4" name="bomb.wav"/>
            </a:hlinkClick>
          </p:cNvPr>
          <p:cNvSpPr txBox="1"/>
          <p:nvPr/>
        </p:nvSpPr>
        <p:spPr>
          <a:xfrm>
            <a:off x="7117948" y="345070"/>
            <a:ext cx="324525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×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আবার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চেষ্টা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01782" y="4434255"/>
            <a:ext cx="8615960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2।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ক্যামেরা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কম্পিউটারের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যুক্ত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কীভাবে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22274" y="5225644"/>
            <a:ext cx="3989336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সুইচের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01782" y="5241410"/>
            <a:ext cx="4125104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লেন্সের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4" name="TextBox 33">
            <a:hlinkClick r:id="" action="ppaction://noaction">
              <a:snd r:embed="rId3" name="applause.wav"/>
            </a:hlinkClick>
          </p:cNvPr>
          <p:cNvSpPr txBox="1"/>
          <p:nvPr/>
        </p:nvSpPr>
        <p:spPr>
          <a:xfrm>
            <a:off x="5722274" y="5924798"/>
            <a:ext cx="3989335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USB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পোর্টের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01782" y="5918318"/>
            <a:ext cx="4125104" cy="58757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ফিল্মের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মাধ্যমে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>
            <a:hlinkClick r:id="" action="ppaction://noaction">
              <a:snd r:embed="rId4" name="bomb.wav"/>
            </a:hlinkClick>
          </p:cNvPr>
          <p:cNvSpPr txBox="1"/>
          <p:nvPr/>
        </p:nvSpPr>
        <p:spPr>
          <a:xfrm>
            <a:off x="6904494" y="363071"/>
            <a:ext cx="3458706" cy="707886"/>
          </a:xfrm>
          <a:prstGeom prst="rect">
            <a:avLst/>
          </a:prstGeom>
          <a:noFill/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>
                  <a:solidFill>
                    <a:srgbClr val="00B05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√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হয়েছে</a:t>
            </a:r>
            <a:endParaRPr lang="en-US" sz="4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42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3" presetClass="exit" presetSubtype="32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3" presetClass="exit" presetSubtype="32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3" presetClass="exit" presetSubtype="32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3" presetClass="exit" presetSubtype="32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26" grpId="3" animBg="1"/>
      <p:bldP spid="26" grpId="4" animBg="1"/>
      <p:bldP spid="26" grpId="5" animBg="1"/>
      <p:bldP spid="26" grpId="6" animBg="1"/>
      <p:bldP spid="26" grpId="7" animBg="1"/>
      <p:bldP spid="26" grpId="8" animBg="1"/>
      <p:bldP spid="26" grpId="9" animBg="1"/>
      <p:bldP spid="26" grpId="10" animBg="1"/>
      <p:bldP spid="26" grpId="11" animBg="1"/>
      <p:bldP spid="25" grpId="0" animBg="1"/>
      <p:bldP spid="25" grpId="1" animBg="1"/>
      <p:bldP spid="25" grpId="2" animBg="1"/>
      <p:bldP spid="25" grpId="3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3111" y="2461440"/>
            <a:ext cx="2334689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ওয়েবক্যাম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517" y="1676400"/>
            <a:ext cx="9960368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3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কোনো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বস্তুর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প্রতিলিপি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করার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যন্ত্রের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প্রয়োজন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6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517" y="2460933"/>
            <a:ext cx="2334689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ওএমআর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>
            <a:hlinkClick r:id="" action="ppaction://noaction">
              <a:snd r:embed="rId3" name="applause.wav"/>
            </a:hlinkClick>
          </p:cNvPr>
          <p:cNvSpPr txBox="1"/>
          <p:nvPr/>
        </p:nvSpPr>
        <p:spPr>
          <a:xfrm>
            <a:off x="5486400" y="2460933"/>
            <a:ext cx="2362200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স্ক্যানার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76079" y="2460933"/>
            <a:ext cx="2351263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ওসিআর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Cross 18"/>
          <p:cNvSpPr/>
          <p:nvPr/>
        </p:nvSpPr>
        <p:spPr>
          <a:xfrm>
            <a:off x="2621174" y="542607"/>
            <a:ext cx="2941426" cy="676593"/>
          </a:xfrm>
          <a:prstGeom prst="plus">
            <a:avLst>
              <a:gd name="adj" fmla="val 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spc="-15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6600" b="1" spc="-15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92529" y="1524000"/>
            <a:ext cx="10820400" cy="0"/>
          </a:xfrm>
          <a:prstGeom prst="line">
            <a:avLst/>
          </a:prstGeom>
          <a:ln w="28575" cap="rnd" cmpd="dbl">
            <a:solidFill>
              <a:srgbClr val="0000FF">
                <a:alpha val="85000"/>
              </a:srgbClr>
            </a:solidFill>
            <a:prstDash val="solid"/>
            <a:round/>
          </a:ln>
          <a:effectLst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hlinkClick r:id="" action="ppaction://noaction">
              <a:snd r:embed="rId4" name="bomb.wav"/>
            </a:hlinkClick>
          </p:cNvPr>
          <p:cNvSpPr txBox="1"/>
          <p:nvPr/>
        </p:nvSpPr>
        <p:spPr>
          <a:xfrm>
            <a:off x="7010400" y="572869"/>
            <a:ext cx="32004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আবার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চেষ্টা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>
            <a:hlinkClick r:id="" action="ppaction://noaction">
              <a:snd r:embed="rId3" name="applause.wav"/>
            </a:hlinkClick>
          </p:cNvPr>
          <p:cNvSpPr txBox="1"/>
          <p:nvPr/>
        </p:nvSpPr>
        <p:spPr>
          <a:xfrm>
            <a:off x="381000" y="5868090"/>
            <a:ext cx="2330206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 i ও ii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" y="3468469"/>
            <a:ext cx="9955884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4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ওয়েব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ক্যামেরার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সাহায্যে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36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 </a:t>
            </a:r>
            <a:endParaRPr lang="en-US" sz="36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86400" y="5867400"/>
            <a:ext cx="2362200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 ii ও iii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76079" y="5867400"/>
            <a:ext cx="2360806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i, ii ও iii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23110" y="5867400"/>
            <a:ext cx="2334689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 i ও iii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1000" y="4343400"/>
            <a:ext cx="3379681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i.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নিরাপত্তা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রক্ষা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14800" y="4343400"/>
            <a:ext cx="3245486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ii.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অপরাধ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শনাক্ত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96200" y="4343400"/>
            <a:ext cx="2635885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iii.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বাজার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1000" y="5029200"/>
            <a:ext cx="9946342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নিচের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কোনটি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TextBox 20">
            <a:hlinkClick r:id="" action="ppaction://noaction">
              <a:snd r:embed="rId4" name="bomb.wav"/>
            </a:hlinkClick>
          </p:cNvPr>
          <p:cNvSpPr txBox="1"/>
          <p:nvPr/>
        </p:nvSpPr>
        <p:spPr>
          <a:xfrm>
            <a:off x="6858000" y="568853"/>
            <a:ext cx="3458706" cy="707886"/>
          </a:xfrm>
          <a:prstGeom prst="rect">
            <a:avLst/>
          </a:prstGeom>
          <a:noFill/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>
                  <a:solidFill>
                    <a:srgbClr val="00B05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√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হয়েছে</a:t>
            </a:r>
            <a:endParaRPr lang="en-US" sz="4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6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2" presetClass="exit" presetSubtype="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3" presetClass="exit" presetSubtype="32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xit" presetSubtype="8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3" presetClass="exit" presetSubtype="32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3" presetClass="exit" presetSubtype="32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26" grpId="3" animBg="1"/>
      <p:bldP spid="26" grpId="4" animBg="1"/>
      <p:bldP spid="26" grpId="5" animBg="1"/>
      <p:bldP spid="26" grpId="6" animBg="1"/>
      <p:bldP spid="26" grpId="7" animBg="1"/>
      <p:bldP spid="26" grpId="8" animBg="1"/>
      <p:bldP spid="26" grpId="9" animBg="1"/>
      <p:bldP spid="26" grpId="10" animBg="1"/>
      <p:bldP spid="26" grpId="11" animBg="1"/>
      <p:bldP spid="21" grpId="0" animBg="1"/>
      <p:bldP spid="21" grpId="1" animBg="1"/>
      <p:bldP spid="21" grpId="2" animBg="1"/>
      <p:bldP spid="21" grpId="3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14800" y="72258"/>
            <a:ext cx="2763898" cy="83099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4800" dirty="0" err="1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নতুন</a:t>
            </a:r>
            <a:r>
              <a:rPr lang="en-US" sz="48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শিখলাম</a:t>
            </a:r>
            <a:endParaRPr lang="en-US" sz="4800" dirty="0">
              <a:ln>
                <a:solidFill>
                  <a:srgbClr val="0000FF"/>
                </a:solidFill>
              </a:ln>
              <a:solidFill>
                <a:srgbClr val="0000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2529" y="956438"/>
            <a:ext cx="10820400" cy="0"/>
          </a:xfrm>
          <a:prstGeom prst="line">
            <a:avLst/>
          </a:prstGeom>
          <a:ln w="127000" cap="rnd" cmpd="dbl">
            <a:solidFill>
              <a:schemeClr val="accent1">
                <a:shade val="95000"/>
                <a:satMod val="105000"/>
                <a:alpha val="85000"/>
              </a:schemeClr>
            </a:solidFill>
            <a:prstDash val="solid"/>
            <a:round/>
          </a:ln>
          <a:effectLst>
            <a:glow rad="190500">
              <a:schemeClr val="accent1">
                <a:alpha val="27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14086" y="1153180"/>
            <a:ext cx="2162772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err="1" smtClean="0">
                <a:ln>
                  <a:solidFill>
                    <a:srgbClr val="002060"/>
                  </a:solidFill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2800" dirty="0" smtClean="0">
                <a:ln>
                  <a:solidFill>
                    <a:srgbClr val="002060"/>
                  </a:solidFill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rgbClr val="002060"/>
                  </a:solidFill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ক্যামেরা</a:t>
            </a:r>
            <a:endParaRPr lang="en-US" sz="28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56544" y="1153180"/>
            <a:ext cx="1470274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err="1" smtClean="0">
                <a:ln>
                  <a:solidFill>
                    <a:srgbClr val="002060"/>
                  </a:solidFill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ওয়েব</a:t>
            </a:r>
            <a:r>
              <a:rPr lang="en-US" sz="2800" dirty="0" smtClean="0">
                <a:ln>
                  <a:solidFill>
                    <a:srgbClr val="002060"/>
                  </a:solidFill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rgbClr val="002060"/>
                  </a:solidFill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ক্যাম</a:t>
            </a:r>
            <a:endParaRPr lang="en-US" sz="28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38600" y="1153180"/>
            <a:ext cx="2157963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err="1" smtClean="0">
                <a:ln>
                  <a:solidFill>
                    <a:srgbClr val="002060"/>
                  </a:solidFill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2800" dirty="0" smtClean="0">
                <a:ln>
                  <a:solidFill>
                    <a:srgbClr val="002060"/>
                  </a:solidFill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rgbClr val="002060"/>
                  </a:solidFill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কনফারেন্স</a:t>
            </a:r>
            <a:endParaRPr lang="en-US" sz="28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66544" y="1153180"/>
            <a:ext cx="867545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err="1" smtClean="0">
                <a:ln>
                  <a:solidFill>
                    <a:srgbClr val="002060"/>
                  </a:solidFill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স্কানার</a:t>
            </a:r>
            <a:endParaRPr lang="en-US" sz="28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09972" y="1153180"/>
            <a:ext cx="2258952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err="1" smtClean="0">
                <a:ln>
                  <a:solidFill>
                    <a:srgbClr val="002060"/>
                  </a:solidFill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2800" dirty="0" smtClean="0">
                <a:ln>
                  <a:solidFill>
                    <a:srgbClr val="002060"/>
                  </a:solidFill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n>
                  <a:solidFill>
                    <a:srgbClr val="002060"/>
                  </a:solidFill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প্রতিলিপি</a:t>
            </a:r>
            <a:endParaRPr lang="en-US" sz="28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540972" y="1153180"/>
            <a:ext cx="1112805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ln>
                  <a:solidFill>
                    <a:srgbClr val="002060"/>
                  </a:solidFill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OMR</a:t>
            </a:r>
            <a:endParaRPr lang="en-US" sz="28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r="4665" b="3394"/>
          <a:stretch/>
        </p:blipFill>
        <p:spPr>
          <a:xfrm>
            <a:off x="2953189" y="1987867"/>
            <a:ext cx="4743011" cy="3803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201" y="2126674"/>
            <a:ext cx="3728599" cy="372859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781472"/>
            <a:ext cx="4952114" cy="38290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0" t="9802" r="17545" b="7417"/>
          <a:stretch/>
        </p:blipFill>
        <p:spPr>
          <a:xfrm>
            <a:off x="8325113" y="2090083"/>
            <a:ext cx="3855720" cy="3520441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1962148"/>
            <a:ext cx="7808925" cy="40576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2392021"/>
            <a:ext cx="4326533" cy="33991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077" y="2276633"/>
            <a:ext cx="4343400" cy="339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6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"/>
          <a:stretch/>
        </p:blipFill>
        <p:spPr>
          <a:xfrm>
            <a:off x="257628" y="166914"/>
            <a:ext cx="10363200" cy="6477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8200" y="1277302"/>
            <a:ext cx="9372600" cy="344709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 spc="300" dirty="0" err="1" smtClean="0">
                <a:ln w="1143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8000" b="1" spc="300" dirty="0" smtClean="0">
                <a:ln w="1143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b="1" spc="300" dirty="0" err="1" smtClean="0">
                <a:ln w="1143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ক্লাসে</a:t>
            </a:r>
            <a:r>
              <a:rPr lang="en-US" sz="8000" b="1" spc="300" dirty="0" smtClean="0">
                <a:ln w="1143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b="1" spc="300" dirty="0" err="1" smtClean="0">
                <a:ln w="1143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en-US" sz="8000" b="1" spc="300" dirty="0" smtClean="0">
                <a:ln w="1143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3800" b="1" spc="300" dirty="0" err="1" smtClean="0">
                <a:ln w="1143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</a:t>
            </a:r>
            <a:endParaRPr lang="en-US" sz="13800" b="1" spc="300" dirty="0">
              <a:ln w="1143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85627" y="2508409"/>
            <a:ext cx="345960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800" spc="300" dirty="0" err="1" smtClean="0">
                <a:ln w="11430" cmpd="sng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</a:t>
            </a:r>
            <a:endParaRPr lang="en-US" sz="13800" spc="300" dirty="0">
              <a:ln w="11430" cmpd="sng">
                <a:solidFill>
                  <a:srgbClr val="7030A0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71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3318716" y="670560"/>
            <a:ext cx="4122013" cy="1027914"/>
          </a:xfrm>
          <a:prstGeom prst="can">
            <a:avLst>
              <a:gd name="adj" fmla="val 1647"/>
            </a:avLst>
          </a:prstGeom>
          <a:ln>
            <a:noFill/>
          </a:ln>
          <a:effectLst>
            <a:outerShdw blurRad="50800" dist="38100" dir="2700000" sx="1000" sy="1000" algn="tl" rotWithShape="0">
              <a:srgbClr val="00B0F0">
                <a:alpha val="99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8000" b="1" spc="-150" dirty="0" smtClean="0">
                <a:ln>
                  <a:solidFill>
                    <a:srgbClr val="00B05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8000" b="1" spc="-150" dirty="0" err="1" smtClean="0">
                <a:ln>
                  <a:solidFill>
                    <a:srgbClr val="00B05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ড়ি</a:t>
            </a:r>
            <a:r>
              <a:rPr lang="bn-BD" sz="8000" b="1" spc="-150" dirty="0" smtClean="0">
                <a:ln>
                  <a:solidFill>
                    <a:srgbClr val="00B05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 কাজ</a:t>
            </a:r>
            <a:endParaRPr lang="en-US" sz="8000" b="1" spc="-150" dirty="0">
              <a:ln>
                <a:solidFill>
                  <a:srgbClr val="00B05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2529" y="2209800"/>
            <a:ext cx="10820400" cy="0"/>
          </a:xfrm>
          <a:prstGeom prst="line">
            <a:avLst/>
          </a:prstGeom>
          <a:ln w="127000" cap="rnd" cmpd="dbl">
            <a:solidFill>
              <a:schemeClr val="accent1">
                <a:shade val="95000"/>
                <a:satMod val="105000"/>
                <a:alpha val="85000"/>
              </a:schemeClr>
            </a:solidFill>
            <a:prstDash val="solid"/>
            <a:round/>
          </a:ln>
          <a:effectLst>
            <a:glow rad="190500">
              <a:schemeClr val="accent1">
                <a:alpha val="27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hevron 6"/>
          <p:cNvSpPr/>
          <p:nvPr/>
        </p:nvSpPr>
        <p:spPr>
          <a:xfrm>
            <a:off x="9998536" y="163284"/>
            <a:ext cx="841439" cy="20574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Chevron 7"/>
          <p:cNvSpPr/>
          <p:nvPr/>
        </p:nvSpPr>
        <p:spPr>
          <a:xfrm>
            <a:off x="9448803" y="152400"/>
            <a:ext cx="841439" cy="20574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Chevron 8"/>
          <p:cNvSpPr/>
          <p:nvPr/>
        </p:nvSpPr>
        <p:spPr>
          <a:xfrm flipH="1">
            <a:off x="157844" y="152400"/>
            <a:ext cx="745672" cy="20574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Chevron 9"/>
          <p:cNvSpPr/>
          <p:nvPr/>
        </p:nvSpPr>
        <p:spPr>
          <a:xfrm flipH="1">
            <a:off x="625927" y="152400"/>
            <a:ext cx="745672" cy="205740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1"/>
          <a:stretch/>
        </p:blipFill>
        <p:spPr>
          <a:xfrm>
            <a:off x="1524000" y="304800"/>
            <a:ext cx="1973581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1"/>
          <a:stretch/>
        </p:blipFill>
        <p:spPr>
          <a:xfrm>
            <a:off x="7246619" y="304800"/>
            <a:ext cx="1973581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530680" y="3210342"/>
            <a:ext cx="975956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ক্যামেরা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,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ওয়েব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ক্যাম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,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স্ক্যানার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,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ওএমআর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হিসেবে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সংযোজনের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ফলে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ব্যবহারকারীর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কতটুকু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সুবিধা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হয়েছে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effectLst/>
                <a:latin typeface="NikoshBAN" pitchFamily="2" charset="0"/>
                <a:cs typeface="NikoshBAN" pitchFamily="2" charset="0"/>
              </a:rPr>
              <a:t>।</a:t>
            </a:r>
            <a:endParaRPr lang="en-US" sz="4400" dirty="0">
              <a:ln>
                <a:solidFill>
                  <a:srgbClr val="002060"/>
                </a:solidFill>
              </a:ln>
              <a:effectLst/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72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4" y="304800"/>
            <a:ext cx="10439400" cy="632460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39484" y="2362200"/>
            <a:ext cx="1043940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 err="1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r>
              <a:rPr lang="en-US" sz="115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1500" b="1" spc="50" dirty="0" err="1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</a:t>
            </a:r>
            <a:r>
              <a:rPr lang="en-US" sz="115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1500" b="1" spc="50" dirty="0" err="1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বন্ধুরা</a:t>
            </a:r>
            <a:endParaRPr lang="en-US" sz="11500" b="1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17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33800" y="381001"/>
            <a:ext cx="4038600" cy="1336595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8785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60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6000" b="1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" y="2990608"/>
            <a:ext cx="10241280" cy="1077218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dirty="0">
              <a:solidFill>
                <a:srgbClr val="005426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071688"/>
            <a:ext cx="10058400" cy="646331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003399"/>
                </a:solidFill>
                <a:latin typeface="Nikosh" pitchFamily="2" charset="0"/>
                <a:cs typeface="Nikosh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99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9314" y="4210404"/>
            <a:ext cx="10287000" cy="2062103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>
                <a:latin typeface="Nikosh" pitchFamily="2" charset="0"/>
                <a:cs typeface="Nikosh" pitchFamily="2" charset="0"/>
              </a:rPr>
              <a:t>জনাব 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মো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হাম্মদ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কবী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র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হোসেন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,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সহকারী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অধ্যাপক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,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টিটিসি,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ঢাকা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।</a:t>
            </a:r>
            <a:endParaRPr lang="bn-IN" sz="3200" dirty="0">
              <a:latin typeface="Nikosh" pitchFamily="2" charset="0"/>
              <a:cs typeface="Nikosh" pitchFamily="2" charset="0"/>
            </a:endParaRPr>
          </a:p>
          <a:p>
            <a:pPr algn="ctr"/>
            <a:r>
              <a:rPr lang="bn-IN" sz="3200" dirty="0">
                <a:latin typeface="Nikosh" pitchFamily="2" charset="0"/>
                <a:cs typeface="Nikosh" pitchFamily="2" charset="0"/>
              </a:rPr>
              <a:t>জনাব 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মো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.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আহসানুল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আরেফিন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চৌধুরী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,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শিক্ষা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,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 সহকার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ী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অধ্যাপক, টিটিসি,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পাবনা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।</a:t>
            </a:r>
            <a:endParaRPr lang="en-US" sz="3200" dirty="0">
              <a:latin typeface="Nikosh" pitchFamily="2" charset="0"/>
              <a:cs typeface="Nikosh" pitchFamily="2" charset="0"/>
            </a:endParaRPr>
          </a:p>
          <a:p>
            <a:pPr algn="ctr"/>
            <a:r>
              <a:rPr lang="bn-BD" sz="3200" dirty="0">
                <a:latin typeface="Nikosh" pitchFamily="2" charset="0"/>
                <a:cs typeface="Nikosh" pitchFamily="2" charset="0"/>
              </a:rPr>
              <a:t>জনাব মির্জা 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মো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হাম্মদ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দিদারুল আ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নাম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,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প্রভাষক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, টিটিসি, ঢাকা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।</a:t>
            </a:r>
            <a:endParaRPr lang="en-US" sz="3200" dirty="0" smtClean="0">
              <a:latin typeface="Nikosh" pitchFamily="2" charset="0"/>
              <a:cs typeface="Nikosh" pitchFamily="2" charset="0"/>
            </a:endParaRPr>
          </a:p>
          <a:p>
            <a:pPr algn="ctr"/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মো</a:t>
            </a:r>
            <a:r>
              <a:rPr lang="en-US" sz="3200" smtClean="0">
                <a:latin typeface="Nikosh" pitchFamily="2" charset="0"/>
                <a:cs typeface="Nikosh" pitchFamily="2" charset="0"/>
              </a:rPr>
              <a:t>.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সাজ্জাদ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হোসেন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খান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,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প্রভাষক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(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শিক্ষা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)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টিটিসি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,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খুলনা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।</a:t>
            </a:r>
            <a:endParaRPr lang="bn-BD" sz="3200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84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0052" y="596766"/>
            <a:ext cx="4876800" cy="54165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5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5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জুলফিকার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আলী</a:t>
            </a:r>
            <a:endParaRPr lang="en-US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কম্পিউটার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</a:t>
            </a:r>
          </a:p>
          <a:p>
            <a:pPr algn="ctr"/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চন্দ্রদীঘি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আলিম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মাদ্রাসা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দুপচাঁচিয়া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বগুড়া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মোবাইল-০১৮৩৩৭৯৪১২৪</a:t>
            </a: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E-mail: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hlinkClick r:id="rId3"/>
              </a:rPr>
              <a:t>julfikerali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/>
              </a:rPr>
              <a:t>11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hlinkClick r:id="rId3"/>
              </a:rPr>
              <a:t>@gmail.com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3938" y="1379617"/>
            <a:ext cx="1454727" cy="1684354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86400" y="595745"/>
            <a:ext cx="5154564" cy="5410200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3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endParaRPr lang="en-US" sz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৭ম</a:t>
            </a:r>
          </a:p>
          <a:p>
            <a:r>
              <a:rPr lang="en-US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	: </a:t>
            </a:r>
            <a:r>
              <a:rPr lang="en-US" sz="31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3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1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যোগাযোগ</a:t>
            </a:r>
            <a:r>
              <a:rPr lang="en-US" sz="3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প্রযুক্তি</a:t>
            </a:r>
            <a:endParaRPr lang="en-US" sz="31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	: </a:t>
            </a:r>
            <a:r>
              <a:rPr lang="en-US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দ্বিতীয়</a:t>
            </a:r>
            <a:endParaRPr lang="en-US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	: 9</a:t>
            </a:r>
          </a:p>
          <a:p>
            <a:r>
              <a:rPr lang="en-US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	: 50 </a:t>
            </a:r>
            <a:r>
              <a:rPr lang="en-US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মিনিট</a:t>
            </a:r>
            <a:endParaRPr lang="en-US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তারিখ</a:t>
            </a: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	:</a:t>
            </a:r>
          </a:p>
        </p:txBody>
      </p:sp>
      <p:sp>
        <p:nvSpPr>
          <p:cNvPr id="6" name="Rectangle 5"/>
          <p:cNvSpPr/>
          <p:nvPr/>
        </p:nvSpPr>
        <p:spPr>
          <a:xfrm>
            <a:off x="641557" y="685800"/>
            <a:ext cx="42352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spc="150" dirty="0" err="1" smtClean="0">
                <a:ln w="11430">
                  <a:solidFill>
                    <a:schemeClr val="tx1"/>
                  </a:solidFill>
                </a:ln>
                <a:blipFill>
                  <a:blip r:embed="rId5"/>
                  <a:tile tx="0" ty="0" sx="100000" sy="100000" flip="none" algn="tl"/>
                </a:blip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শিক্ষক</a:t>
            </a:r>
            <a:r>
              <a:rPr lang="en-US" sz="5400" b="1" spc="150" dirty="0" smtClean="0">
                <a:ln w="11430">
                  <a:solidFill>
                    <a:schemeClr val="tx1"/>
                  </a:solidFill>
                </a:ln>
                <a:blipFill>
                  <a:blip r:embed="rId5"/>
                  <a:tile tx="0" ty="0" sx="100000" sy="100000" flip="none" algn="tl"/>
                </a:blip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 </a:t>
            </a:r>
            <a:r>
              <a:rPr lang="en-US" sz="5400" b="1" spc="150" dirty="0" err="1" smtClean="0">
                <a:ln w="11430">
                  <a:solidFill>
                    <a:schemeClr val="tx1"/>
                  </a:solidFill>
                </a:ln>
                <a:blipFill>
                  <a:blip r:embed="rId5"/>
                  <a:tile tx="0" ty="0" sx="100000" sy="100000" flip="none" algn="tl"/>
                </a:blip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পরিচিতি</a:t>
            </a:r>
            <a:endParaRPr lang="en-US" sz="5400" b="1" dirty="0" smtClean="0">
              <a:ln w="11430">
                <a:solidFill>
                  <a:schemeClr val="tx1"/>
                </a:solidFill>
              </a:ln>
              <a:blipFill>
                <a:blip r:embed="rId5"/>
                <a:tile tx="0" ty="0" sx="100000" sy="100000" flip="none" algn="tl"/>
              </a:blipFill>
              <a:latin typeface="NikoshBAN" pitchFamily="2" charset="0"/>
              <a:cs typeface="NikoshBAN" pitchFamily="2" charset="0"/>
              <a:sym typeface="Wingding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04156" y="685800"/>
            <a:ext cx="35838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spc="150" dirty="0" err="1" smtClean="0">
                <a:ln w="11430">
                  <a:solidFill>
                    <a:schemeClr val="tx1"/>
                  </a:solidFill>
                </a:ln>
                <a:blipFill>
                  <a:blip r:embed="rId5"/>
                  <a:tile tx="0" ty="0" sx="100000" sy="100000" flip="none" algn="tl"/>
                </a:blip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পাঠ</a:t>
            </a:r>
            <a:r>
              <a:rPr lang="en-US" sz="5400" b="1" spc="150" dirty="0" smtClean="0">
                <a:ln w="11430">
                  <a:solidFill>
                    <a:schemeClr val="tx1"/>
                  </a:solidFill>
                </a:ln>
                <a:blipFill>
                  <a:blip r:embed="rId5"/>
                  <a:tile tx="0" ty="0" sx="100000" sy="100000" flip="none" algn="tl"/>
                </a:blip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 </a:t>
            </a:r>
            <a:r>
              <a:rPr lang="en-US" sz="5400" b="1" spc="150" dirty="0" err="1" smtClean="0">
                <a:ln w="11430">
                  <a:solidFill>
                    <a:schemeClr val="tx1"/>
                  </a:solidFill>
                </a:ln>
                <a:blipFill>
                  <a:blip r:embed="rId5"/>
                  <a:tile tx="0" ty="0" sx="100000" sy="100000" flip="none" algn="tl"/>
                </a:blip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পরিচিতি</a:t>
            </a:r>
            <a:r>
              <a:rPr lang="en-US" sz="5400" b="1" spc="150" dirty="0" smtClean="0">
                <a:ln w="11430">
                  <a:solidFill>
                    <a:schemeClr val="tx1"/>
                  </a:solidFill>
                </a:ln>
                <a:blipFill>
                  <a:blip r:embed="rId5"/>
                  <a:tile tx="0" ty="0" sx="100000" sy="100000" flip="none" algn="tl"/>
                </a:blip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 </a:t>
            </a:r>
            <a:endParaRPr lang="en-US" sz="5400" b="1" dirty="0" smtClean="0">
              <a:ln w="11430">
                <a:solidFill>
                  <a:schemeClr val="tx1"/>
                </a:solidFill>
              </a:ln>
              <a:blipFill>
                <a:blip r:embed="rId5"/>
                <a:tile tx="0" ty="0" sx="100000" sy="100000" flip="none" algn="tl"/>
              </a:blipFill>
              <a:latin typeface="NikoshBAN" pitchFamily="2" charset="0"/>
              <a:cs typeface="NikoshBAN" pitchFamily="2" charset="0"/>
              <a:sym typeface="Wingding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"/>
          <a:stretch/>
        </p:blipFill>
        <p:spPr>
          <a:xfrm>
            <a:off x="7582306" y="1325878"/>
            <a:ext cx="1333094" cy="1620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726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" t="2716" r="3213" b="-1052"/>
          <a:stretch/>
        </p:blipFill>
        <p:spPr>
          <a:xfrm>
            <a:off x="3148113" y="198120"/>
            <a:ext cx="4043214" cy="339896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42686" y="5633181"/>
            <a:ext cx="10134599" cy="767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42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42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2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42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42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42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ছবিটি</a:t>
            </a:r>
            <a:r>
              <a:rPr lang="en-US" sz="42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sz="42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পাই</a:t>
            </a:r>
            <a:r>
              <a:rPr lang="en-US" sz="42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42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40" y="3505200"/>
            <a:ext cx="2057400" cy="1567445"/>
          </a:xfrm>
          <a:prstGeom prst="rect">
            <a:avLst/>
          </a:prstGeom>
          <a:solidFill>
            <a:schemeClr val="accent2"/>
          </a:solidFill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9" name="Rectangle 28"/>
          <p:cNvSpPr/>
          <p:nvPr/>
        </p:nvSpPr>
        <p:spPr>
          <a:xfrm>
            <a:off x="2667000" y="5702965"/>
            <a:ext cx="6019800" cy="69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ক্যামেরা</a:t>
            </a:r>
            <a:r>
              <a:rPr 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400" b="1" dirty="0">
              <a:ln>
                <a:solidFill>
                  <a:srgbClr val="00B05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5702965"/>
            <a:ext cx="9448800" cy="69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ক্যামেরাকে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ধরনের </a:t>
            </a:r>
            <a:r>
              <a:rPr lang="en-US" sz="4400" b="1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বলা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73511" y="5779165"/>
            <a:ext cx="4201112" cy="69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66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66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66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656" y="331117"/>
            <a:ext cx="3657599" cy="232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29" grpId="0" animBg="1"/>
      <p:bldP spid="29" grpId="1" animBg="1"/>
      <p:bldP spid="7" grpId="0" animBg="1"/>
      <p:bldP spid="7" grpId="1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0" y="1752600"/>
            <a:ext cx="502920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err="1" smtClean="0">
                <a:ln w="11430"/>
                <a:blipFill>
                  <a:blip r:embed="rId3"/>
                  <a:tile tx="0" ty="0" sx="100000" sy="100000" flip="none" algn="tl"/>
                </a:blip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6600" b="1" spc="50" dirty="0" smtClean="0">
                <a:ln w="11430"/>
                <a:blipFill>
                  <a:blip r:embed="rId3"/>
                  <a:tile tx="0" ty="0" sx="100000" sy="100000" flip="none" algn="tl"/>
                </a:blip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spc="50" dirty="0" err="1" smtClean="0">
                <a:ln w="11430"/>
                <a:blipFill>
                  <a:blip r:embed="rId3"/>
                  <a:tile tx="0" ty="0" sx="100000" sy="100000" flip="none" algn="tl"/>
                </a:blip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endParaRPr lang="en-US" sz="5400" b="1" spc="50" dirty="0">
              <a:ln w="11430"/>
              <a:blipFill>
                <a:blip r:embed="rId3"/>
                <a:tile tx="0" ty="0" sx="100000" sy="100000" flip="none" algn="tl"/>
              </a:blip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0" t="16369" r="13457" b="16171"/>
          <a:stretch/>
        </p:blipFill>
        <p:spPr>
          <a:xfrm>
            <a:off x="3368041" y="3048000"/>
            <a:ext cx="3870959" cy="3042666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52400" y="833735"/>
            <a:ext cx="2335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spc="50" dirty="0" err="1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2400" b="1" u="sng" spc="50" dirty="0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u="sng" spc="50" dirty="0" err="1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পাঠের</a:t>
            </a:r>
            <a:r>
              <a:rPr lang="en-US" sz="2400" b="1" u="sng" spc="50" dirty="0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u="sng" spc="50" dirty="0" err="1" smtClean="0">
                <a:ln w="11430"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</a:t>
            </a:r>
            <a:endParaRPr lang="en-US" sz="2400" b="1" u="sng" spc="50" dirty="0">
              <a:ln w="11430"/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34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6203" y="1393371"/>
            <a:ext cx="10787742" cy="0"/>
          </a:xfrm>
          <a:prstGeom prst="line">
            <a:avLst/>
          </a:prstGeom>
          <a:ln w="1524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657600" y="152400"/>
            <a:ext cx="36576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spc="-150" dirty="0" err="1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8000" spc="-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278320"/>
            <a:ext cx="8839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000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60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60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60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60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…</a:t>
            </a:r>
          </a:p>
          <a:p>
            <a:pPr lvl="0"/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</a:t>
            </a:r>
            <a:r>
              <a:rPr 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চিহ্নিত</a:t>
            </a:r>
            <a:r>
              <a:rPr 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;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lvl="0"/>
            <a:r>
              <a:rPr 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ডিভাইসের</a:t>
            </a:r>
            <a:r>
              <a:rPr 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329655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24201" y="143935"/>
            <a:ext cx="4343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ক্যামেরা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6203" y="990600"/>
            <a:ext cx="10787742" cy="0"/>
          </a:xfrm>
          <a:prstGeom prst="line">
            <a:avLst/>
          </a:prstGeom>
          <a:ln w="152400" cmpd="tri"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33844" y="1447800"/>
            <a:ext cx="7759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ভিডিওটি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মনোযোগ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করি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6944852"/>
              </p:ext>
            </p:extLst>
          </p:nvPr>
        </p:nvGraphicFramePr>
        <p:xfrm>
          <a:off x="4251960" y="2667000"/>
          <a:ext cx="2362200" cy="1993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6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51960" y="2667000"/>
                        <a:ext cx="2362200" cy="1993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r="4665" b="3394"/>
          <a:stretch/>
        </p:blipFill>
        <p:spPr>
          <a:xfrm>
            <a:off x="5867400" y="2114550"/>
            <a:ext cx="3919844" cy="3143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21" y="2114551"/>
            <a:ext cx="3773602" cy="31432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62000" y="5602069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সরাসরি</a:t>
            </a:r>
            <a:r>
              <a:rPr lang="en-US" sz="4400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4400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পদ্ধতিতে</a:t>
            </a:r>
            <a:r>
              <a:rPr lang="en-US" sz="4400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4400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তোলার</a:t>
            </a:r>
            <a:r>
              <a:rPr lang="en-US" sz="440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ক্যামেরা</a:t>
            </a:r>
            <a:r>
              <a:rPr lang="en-US" sz="440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57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40" y="1752600"/>
            <a:ext cx="4337916" cy="3429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124201" y="113955"/>
            <a:ext cx="4343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ওয়েব</a:t>
            </a:r>
            <a:r>
              <a:rPr lang="en-US" sz="5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ক্যাম</a:t>
            </a:r>
            <a:r>
              <a:rPr lang="en-US" sz="5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6203" y="1066800"/>
            <a:ext cx="10787742" cy="0"/>
          </a:xfrm>
          <a:prstGeom prst="line">
            <a:avLst/>
          </a:prstGeom>
          <a:ln w="152400" cmpd="tri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540" y="1752600"/>
            <a:ext cx="4337916" cy="3429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27546" y="5410199"/>
            <a:ext cx="10241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ওয়েব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ক্যামেরার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স্থির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চিত্র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চিত্র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কম্পিউটারে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ইনপুট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হিসেবে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প্রবেশ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করানো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3600" dirty="0"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6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692" y="1423107"/>
            <a:ext cx="6226508" cy="3998605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" name="Oval 1"/>
          <p:cNvSpPr/>
          <p:nvPr/>
        </p:nvSpPr>
        <p:spPr>
          <a:xfrm>
            <a:off x="2894231" y="2796540"/>
            <a:ext cx="507111" cy="502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24201" y="143935"/>
            <a:ext cx="4343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ওয়েব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ক্যাম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546" y="5707297"/>
            <a:ext cx="10241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কনফারেন্স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ফোনে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ওয়েব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ক্যামেরার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সর্বাধিক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6203" y="1066800"/>
            <a:ext cx="10787742" cy="0"/>
          </a:xfrm>
          <a:prstGeom prst="line">
            <a:avLst/>
          </a:prstGeom>
          <a:ln w="152400" cmpd="tri">
            <a:solidFill>
              <a:srgbClr val="00B0F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31692" y="5692914"/>
            <a:ext cx="6571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পারস্পারিক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আলোচনায়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ওয়েব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ক্যামেরা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71600"/>
            <a:ext cx="8382000" cy="416452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556020" y="2168236"/>
            <a:ext cx="387580" cy="3463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4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6" grpId="1"/>
      <p:bldP spid="8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5134</TotalTime>
  <Words>892</Words>
  <Application>Microsoft Office PowerPoint</Application>
  <PresentationFormat>Custom</PresentationFormat>
  <Paragraphs>151</Paragraphs>
  <Slides>22</Slides>
  <Notes>20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julfiker</dc:creator>
  <cp:lastModifiedBy>Julfiker</cp:lastModifiedBy>
  <cp:revision>385</cp:revision>
  <dcterms:created xsi:type="dcterms:W3CDTF">2014-12-07T02:50:48Z</dcterms:created>
  <dcterms:modified xsi:type="dcterms:W3CDTF">2016-08-10T01:17:11Z</dcterms:modified>
</cp:coreProperties>
</file>